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65" r:id="rId3"/>
    <p:sldId id="257" r:id="rId4"/>
    <p:sldId id="285" r:id="rId5"/>
    <p:sldId id="295" r:id="rId6"/>
    <p:sldId id="317" r:id="rId7"/>
    <p:sldId id="318" r:id="rId8"/>
    <p:sldId id="319" r:id="rId9"/>
    <p:sldId id="320" r:id="rId10"/>
    <p:sldId id="321" r:id="rId11"/>
    <p:sldId id="322" r:id="rId12"/>
    <p:sldId id="334" r:id="rId13"/>
    <p:sldId id="333" r:id="rId14"/>
    <p:sldId id="323" r:id="rId15"/>
    <p:sldId id="32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6" r:id="rId24"/>
    <p:sldId id="335" r:id="rId25"/>
    <p:sldId id="31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037384"/>
    <a:srgbClr val="FFAC6D"/>
    <a:srgbClr val="88A3B8"/>
    <a:srgbClr val="5C6268"/>
    <a:srgbClr val="25585E"/>
    <a:srgbClr val="E6EEF0"/>
    <a:srgbClr val="7030A0"/>
    <a:srgbClr val="34495E"/>
    <a:srgbClr val="00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30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874E1B4-23E7-60EF-040F-E7C9E49DC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80C6DD2-4012-7D08-F64B-EF700F3460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7A9B28-252D-DE84-E895-C758AE141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41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93B0B72-CD93-2B47-6D8A-15CFB6D0F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F986729-60D0-EE1B-28BA-FBF9C535C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25929C8-6725-6321-572B-4BBE0D107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56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FC8A16E-86E7-EDE0-E4A8-FA2BE176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2542ACF-A1E7-0974-6C79-DE5F71E27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28C37DD-43EA-4FA0-9F83-259906BCCE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11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87D0841-F6DE-E9C1-2575-C9617D03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8F95E91-C530-433F-3E5A-7CA8D2108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0DD3083-179D-5411-7FF2-7D5697262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61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139461C-92C6-F8E1-1547-8DFB67DF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13AB4A-A302-4B19-1A64-E164825287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ECE1B32-CFF5-DEA5-6AA1-10FEEE4FD2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4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90C7798-1B31-6FEF-4DB8-7E1C52ED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959A00A-9C9A-B5D9-9C78-CE761AD830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EBA9CA7-67EC-BBE2-7572-6969365B7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0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8226436-4C94-1B81-D9BB-5E0CC756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6E63F58-8398-B937-59FA-9906FFEE22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5A20A92-998F-1C6A-F46F-76F7BE219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8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1F44525-ECB1-F423-9DB8-AA5280CE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0A90B71-91D6-8B72-8D7B-17781DC53E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7924B0D-82DA-20CB-3533-EBF098FEC5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73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A5AD6A-9AE3-0DEB-AD3B-C53904FC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77B6151-BA3E-6B05-358D-FF22A129C6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6FF010D-8357-9173-C8DB-6D7E67E36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13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9559A04-0C4B-21B1-6FE2-C0ED5461C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D7A9F7F-F9E5-C620-4EA2-3AC1ACDB30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25F0C4E-31E5-9A98-9C1D-0C77850EB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95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5E55AE9-2201-6605-F091-C26F3BAC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9ACEF15C-69B8-AAC1-0415-94B90D077B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19769F5-00B2-2414-B2BC-24BCAEED92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177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3F781B1-E806-5258-6FE6-B0919784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B6EE8AC-CD93-2BCE-BD1B-BD886821D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8E3F0DC-B3ED-CD7E-AC83-4BF53F2794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07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C8A63A9-2F06-4876-D90C-C0E6FC02F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3A23AE2-933D-36FE-1CCA-D344BEB81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7F5C69D-4424-859B-33D4-4A4BEBF89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832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A2DB535-4257-BA26-3BF5-83D827BB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E161350-3AA5-B448-23DE-C828C0608D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48050A7-FFD0-4EA6-E8B7-94CDDE4E7F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687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5848E60-5C29-DF64-BEDD-FCA70C4C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E1F8879-8EA2-C76D-56F5-7949ADA5F4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4ECB491-0FC0-E940-0363-7D9DDD2E55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343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57F112B-B600-C3A8-58A1-ADBAA257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5F62D48-6D23-0B5E-512D-3BE8E058A4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203024F-3D8D-914B-09A0-DC175B045A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083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9BCE77D-5492-ADF3-F86F-EDF23D2DA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9F0B95B-4CB7-A809-78EE-FE9BCF6F40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72CB654E-F6AE-8E31-6464-0FC2A9AE9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1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589CEFF-E5C6-91B8-4ED5-5104C4A7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FE174929-E8A3-A84D-1B4F-F761F9C4B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C839F10-B525-9545-3EB3-D3D3EA5E8B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5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FE07292-B74A-F7E9-DBFC-AF9BF485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DB3EA0C-EAB4-7757-14A3-306FDA2A5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661ACCF-154A-0EE7-5752-EFEAC0F41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66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962235A-0667-3BC1-8177-39C8621BB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2D11142-5A36-A314-52F3-2ED310F964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339DACB-4101-77B5-A9AD-0962801BC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8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9286FF6-2385-B8F4-1C8C-678706946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F17AC88-45B0-A812-F2B5-7EEC649EDA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1453A69-A9A0-DB23-0655-EE522D04B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04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339CA30-5302-4EC8-25B5-B6635BC0F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FD75904-8F75-9BDF-483B-91E4F3F09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58DCABC-9127-979E-A041-4A399E4BF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D4465A9-8920-BD67-95A8-A37C0E46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B22EDB3-580D-24E1-9B3A-F5274FFBEF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76A5E65-29BA-7B1F-C975-E675D044FD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9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599" y="3324900"/>
            <a:ext cx="5426151" cy="7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FORMA-TRIBUTARIA---LOGO-ATUALIZADA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25" y="685113"/>
            <a:ext cx="70485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482BB5B-6B1E-59AB-3ADA-E4B4DBD91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4AA923D-57F4-D4E6-FD52-7AA9CCF554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EEEB80-D956-9597-D7D2-BC53756A6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4" y="672178"/>
            <a:ext cx="6703130" cy="33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16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151C822-B4A8-E165-14AB-BC4434E5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6F8E0BD-08C9-40B5-D0FB-8FC1494AC8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19F9E7F-407B-26BD-2DD0-128AAB5C44DC}"/>
              </a:ext>
            </a:extLst>
          </p:cNvPr>
          <p:cNvSpPr txBox="1"/>
          <p:nvPr/>
        </p:nvSpPr>
        <p:spPr>
          <a:xfrm>
            <a:off x="856343" y="342046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Alíquota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19BF03-0D78-0A82-79FE-3EC3C1C7AECD}"/>
              </a:ext>
            </a:extLst>
          </p:cNvPr>
          <p:cNvSpPr/>
          <p:nvPr/>
        </p:nvSpPr>
        <p:spPr>
          <a:xfrm>
            <a:off x="740899" y="1268595"/>
            <a:ext cx="6794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002060"/>
                </a:solidFill>
              </a:rPr>
              <a:t>O Ministério da Fazenda estima as alíquotas em (EC 132):</a:t>
            </a:r>
          </a:p>
          <a:p>
            <a:pPr algn="just"/>
            <a:endParaRPr lang="pt-BR" sz="1800" b="1" dirty="0">
              <a:solidFill>
                <a:srgbClr val="002060"/>
              </a:solidFill>
            </a:endParaRPr>
          </a:p>
          <a:p>
            <a:pPr algn="just"/>
            <a:endParaRPr lang="pt-BR" sz="1800" b="1" dirty="0">
              <a:solidFill>
                <a:srgbClr val="002060"/>
              </a:solidFill>
            </a:endParaRPr>
          </a:p>
          <a:p>
            <a:pPr algn="just"/>
            <a:r>
              <a:rPr lang="pt-BR" sz="1800" b="1" dirty="0">
                <a:solidFill>
                  <a:srgbClr val="C00000"/>
                </a:solidFill>
              </a:rPr>
              <a:t>CBS		 IBS		PLP 68		PLP 108</a:t>
            </a:r>
          </a:p>
          <a:p>
            <a:pPr algn="just"/>
            <a:r>
              <a:rPr lang="pt-BR" sz="1800" b="1" dirty="0"/>
              <a:t>8,8%		 17,7%</a:t>
            </a:r>
          </a:p>
          <a:p>
            <a:pPr algn="just"/>
            <a:r>
              <a:rPr lang="pt-BR" sz="1800" b="1" dirty="0"/>
              <a:t>	</a:t>
            </a:r>
          </a:p>
          <a:p>
            <a:pPr algn="just"/>
            <a:r>
              <a:rPr lang="pt-BR" sz="1800" b="1" dirty="0"/>
              <a:t>	 = 26,5%			28%		29%</a:t>
            </a:r>
          </a:p>
          <a:p>
            <a:pPr algn="just"/>
            <a:endParaRPr lang="pt-BR" sz="1800" b="1" dirty="0">
              <a:solidFill>
                <a:srgbClr val="002060"/>
              </a:solidFill>
            </a:endParaRPr>
          </a:p>
          <a:p>
            <a:pPr lvl="2" algn="just"/>
            <a:r>
              <a:rPr lang="pt-BR" sz="1800" b="1" dirty="0">
                <a:solidFill>
                  <a:srgbClr val="002060"/>
                </a:solidFill>
              </a:rPr>
              <a:t>		</a:t>
            </a:r>
          </a:p>
          <a:p>
            <a:pPr lvl="2" algn="just"/>
            <a:r>
              <a:rPr lang="pt-BR" sz="1800" b="1" dirty="0">
                <a:solidFill>
                  <a:srgbClr val="002060"/>
                </a:solidFill>
              </a:rPr>
              <a:t>		</a:t>
            </a:r>
            <a:r>
              <a:rPr lang="pt-BR" sz="1600" b="1" dirty="0">
                <a:solidFill>
                  <a:srgbClr val="002060"/>
                </a:solidFill>
              </a:rPr>
              <a:t>É sustentável???</a:t>
            </a:r>
            <a:endParaRPr lang="pt-BR" sz="16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algn="just"/>
            <a:r>
              <a:rPr lang="pt-BR" sz="1600" b="1" dirty="0">
                <a:solidFill>
                  <a:srgbClr val="002060"/>
                </a:solidFill>
              </a:rPr>
              <a:t>		Regimes Diferenciais...</a:t>
            </a:r>
          </a:p>
          <a:p>
            <a:pPr algn="just"/>
            <a:r>
              <a:rPr lang="pt-BR" sz="1600" b="1" dirty="0">
                <a:solidFill>
                  <a:srgbClr val="002060"/>
                </a:solidFill>
              </a:rPr>
              <a:t>		Imposto Seletivo...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0D4898-37A5-F6CE-4E15-9502A294D304}"/>
              </a:ext>
            </a:extLst>
          </p:cNvPr>
          <p:cNvSpPr/>
          <p:nvPr/>
        </p:nvSpPr>
        <p:spPr>
          <a:xfrm>
            <a:off x="625154" y="1917781"/>
            <a:ext cx="3020873" cy="15394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2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ACE8B17-03B7-F74E-04E8-64F91C6D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9CA1566-411A-1268-AC4E-0FDBF06F8E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A2F58F4-4E4A-0973-F80F-2DCDF830A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48" y="434218"/>
            <a:ext cx="6269036" cy="3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7919C05-F847-B472-9815-3CA7D3CC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182F11D-56DE-FE98-8091-6287FE7D3F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F39BE2-3B4D-FDDC-2811-C9175ABE9597}"/>
              </a:ext>
            </a:extLst>
          </p:cNvPr>
          <p:cNvSpPr txBox="1"/>
          <p:nvPr/>
        </p:nvSpPr>
        <p:spPr>
          <a:xfrm>
            <a:off x="856343" y="1530015"/>
            <a:ext cx="7789946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I - bem móvel material, o local da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entrega ou disponibilização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do bem ao destinatário;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1800" b="1" dirty="0"/>
              <a:t>Ex.	- Camiseta adquirida pela internet de loja em SP</a:t>
            </a:r>
          </a:p>
          <a:p>
            <a:pPr algn="just"/>
            <a:r>
              <a:rPr lang="pt-BR" sz="1800" b="1" dirty="0"/>
              <a:t>	IBS: alíquota do PR + alíquota de Curitiba</a:t>
            </a:r>
          </a:p>
          <a:p>
            <a:pPr algn="just"/>
            <a:endParaRPr lang="pt-BR" sz="1800" b="1" dirty="0"/>
          </a:p>
          <a:p>
            <a:pPr algn="just"/>
            <a:r>
              <a:rPr lang="pt-BR" sz="1800" b="1" dirty="0"/>
              <a:t>	- Camiseta adquirida em SP na mesma loja</a:t>
            </a:r>
          </a:p>
          <a:p>
            <a:pPr algn="just"/>
            <a:r>
              <a:rPr lang="pt-BR" sz="1800" b="1" dirty="0"/>
              <a:t>	IBS: alíquota de SP + alíquota de SP (capital)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C89D59-FC52-BD77-38D5-FB3304A1C446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281039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30D088D-202F-7013-FC0E-11B1AFEA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D65E9A4-ED40-F8A1-1C5F-C9367AC1AC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A5B83D-23B3-1BE0-AC51-938942EE0A8D}"/>
              </a:ext>
            </a:extLst>
          </p:cNvPr>
          <p:cNvSpPr txBox="1"/>
          <p:nvPr/>
        </p:nvSpPr>
        <p:spPr>
          <a:xfrm>
            <a:off x="856343" y="1530015"/>
            <a:ext cx="7789946" cy="248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II - bem imóvel, bem móvel imaterial, inclusive direito, relacionado a bem imóvel, serviço prestado fisicamente sobre bem imóvel e serviço de administração e intermediação de bem imóvel, o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onde o imóvel estiver situado</a:t>
            </a:r>
            <a:r>
              <a:rPr lang="pt-BR" sz="2000" dirty="0">
                <a:effectLst/>
                <a:latin typeface="Arial" panose="020B0604020202020204" pitchFamily="34" charset="0"/>
              </a:rPr>
              <a:t>;</a:t>
            </a:r>
            <a:endParaRPr lang="pt-BR" sz="1000" b="1" dirty="0"/>
          </a:p>
          <a:p>
            <a:pPr algn="just"/>
            <a:endParaRPr lang="pt-BR" sz="1000" b="1" dirty="0"/>
          </a:p>
          <a:p>
            <a:pPr algn="just"/>
            <a:r>
              <a:rPr lang="pt-BR" sz="1800" b="1" dirty="0"/>
              <a:t>Caso esteja em 2 municípios &gt; no que estiver a maior parte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60C895-7BE3-A1BE-6A8E-642A3A518BA1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151157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69486A4-4DA1-6700-0243-E48B61ED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E796353-F2D9-ADC8-3534-8AA2D64127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5497F50-CDCB-27FE-1B38-5F92225E8803}"/>
              </a:ext>
            </a:extLst>
          </p:cNvPr>
          <p:cNvSpPr txBox="1"/>
          <p:nvPr/>
        </p:nvSpPr>
        <p:spPr>
          <a:xfrm>
            <a:off x="856343" y="1530015"/>
            <a:ext cx="7789946" cy="259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III - serviço prestado fisicamente sobre a pessoa física ou fruído presencialmente por pessoa física, o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prestação do serviço</a:t>
            </a:r>
            <a:r>
              <a:rPr lang="pt-BR" sz="2000" dirty="0">
                <a:effectLst/>
                <a:latin typeface="Arial" panose="020B0604020202020204" pitchFamily="34" charset="0"/>
              </a:rPr>
              <a:t>;</a:t>
            </a:r>
            <a:endParaRPr lang="pt-BR" sz="1000" b="1" dirty="0"/>
          </a:p>
          <a:p>
            <a:pPr algn="just"/>
            <a:endParaRPr lang="pt-BR" sz="1000" b="1" dirty="0"/>
          </a:p>
          <a:p>
            <a:pPr algn="just"/>
            <a:r>
              <a:rPr lang="pt-BR" sz="1800" b="1" dirty="0"/>
              <a:t>Ex.	Morador de Curitiba, corta o cabelo em SJP</a:t>
            </a:r>
          </a:p>
          <a:p>
            <a:pPr algn="just"/>
            <a:r>
              <a:rPr lang="pt-BR" sz="1800" b="1" dirty="0"/>
              <a:t>	IBS = alíquota do PR + alíquota de SJP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E35EA4-FC41-0BA8-99DB-AF379FF9BD62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405295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55B3AB3-11F4-EF1B-A939-E4E72F77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CCF5375-B952-3AF1-A30B-6D4E5D4881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D1F149-E857-3164-837D-97818890CCF8}"/>
              </a:ext>
            </a:extLst>
          </p:cNvPr>
          <p:cNvSpPr txBox="1"/>
          <p:nvPr/>
        </p:nvSpPr>
        <p:spPr>
          <a:xfrm>
            <a:off x="856343" y="1530015"/>
            <a:ext cx="7789946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IV - serviço de planejamento, organização e administração de feiras, exposições, congressos, espetáculos, exibições e congêneres, o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do evento</a:t>
            </a:r>
            <a:r>
              <a:rPr lang="pt-BR" sz="2000" dirty="0">
                <a:effectLst/>
                <a:latin typeface="Arial" panose="020B0604020202020204" pitchFamily="34" charset="0"/>
              </a:rPr>
              <a:t> a que se refere o serviço;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6648AB-050F-D2B7-D98E-8078EAB3CCB3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15707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ED7F2F2-549F-01F1-CE13-F3146A7B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804CDF2-6E4E-D873-50F7-7EF0CAF982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B0F9944-C897-B0F7-2393-CB0D94EDE666}"/>
              </a:ext>
            </a:extLst>
          </p:cNvPr>
          <p:cNvSpPr txBox="1"/>
          <p:nvPr/>
        </p:nvSpPr>
        <p:spPr>
          <a:xfrm>
            <a:off x="856343" y="1530015"/>
            <a:ext cx="7789946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V - serviço prestado fisicamente sobre bem móvel material e serviços portuários, o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prestação do serviço</a:t>
            </a:r>
            <a:r>
              <a:rPr lang="pt-BR" sz="2000" dirty="0">
                <a:effectLst/>
                <a:latin typeface="Arial" panose="020B0604020202020204" pitchFamily="34" charset="0"/>
              </a:rPr>
              <a:t>;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E5C33E3-F395-32CA-7C4B-3AE69544049E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314525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E0F6688-ABEA-B039-8F1C-95E5954A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75410FA-BB57-982A-D493-3A97F292A0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BBB4A7-39F3-BB25-945F-41791EB40F4D}"/>
              </a:ext>
            </a:extLst>
          </p:cNvPr>
          <p:cNvSpPr txBox="1"/>
          <p:nvPr/>
        </p:nvSpPr>
        <p:spPr>
          <a:xfrm>
            <a:off x="856343" y="1530015"/>
            <a:ext cx="7789946" cy="2595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VI - serviço de transporte de passageiros, o local de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início do transporte</a:t>
            </a:r>
            <a:r>
              <a:rPr lang="pt-BR" sz="2000" dirty="0">
                <a:effectLst/>
                <a:latin typeface="Arial" panose="020B0604020202020204" pitchFamily="34" charset="0"/>
              </a:rPr>
              <a:t>;</a:t>
            </a:r>
            <a:endParaRPr lang="pt-BR" sz="1000" b="1" dirty="0"/>
          </a:p>
          <a:p>
            <a:pPr algn="just"/>
            <a:endParaRPr lang="pt-BR" sz="1000" b="1" dirty="0"/>
          </a:p>
          <a:p>
            <a:pPr algn="just"/>
            <a:r>
              <a:rPr lang="pt-BR" sz="1800" b="1" dirty="0"/>
              <a:t>Ex.	Peguei ônibus de SJP para SP (capital)</a:t>
            </a:r>
          </a:p>
          <a:p>
            <a:pPr algn="just"/>
            <a:r>
              <a:rPr lang="pt-BR" sz="1800" b="1" dirty="0"/>
              <a:t>	IBS = alíquota do PR + alíquota de SJP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D0DB57-4BDA-F312-B115-284AA5B1CF52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364303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EF91B1A-5EEF-1506-B382-EF808FF6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7199D04-CB92-E5B4-2F91-7C7383034D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9BEA5C-23F2-B72D-2319-601374CC268D}"/>
              </a:ext>
            </a:extLst>
          </p:cNvPr>
          <p:cNvSpPr txBox="1"/>
          <p:nvPr/>
        </p:nvSpPr>
        <p:spPr>
          <a:xfrm>
            <a:off x="856343" y="1530015"/>
            <a:ext cx="7789946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VII - serviço de transporte de carga, o local da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entrega ou disponibilização do bem</a:t>
            </a:r>
            <a:r>
              <a:rPr lang="pt-BR" sz="2000" dirty="0">
                <a:effectLst/>
                <a:latin typeface="Arial" panose="020B0604020202020204" pitchFamily="34" charset="0"/>
              </a:rPr>
              <a:t> ao destinatário constante no documento fiscal;</a:t>
            </a:r>
            <a:endParaRPr lang="pt-BR" sz="1000" b="1" dirty="0"/>
          </a:p>
          <a:p>
            <a:pPr algn="just"/>
            <a:r>
              <a:rPr lang="pt-BR" sz="1800" b="1" dirty="0"/>
              <a:t>Ex.	Caminhão para SP (capital)</a:t>
            </a:r>
          </a:p>
          <a:p>
            <a:pPr algn="just"/>
            <a:r>
              <a:rPr lang="pt-BR" sz="1800" b="1" dirty="0"/>
              <a:t>	IBS = alíquota de SP + alíquota de SP (capital)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28B2B1-B32C-510E-C135-B959A431121A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331286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0975405-6FA6-CEAC-BE44-86996B5D1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5E653CD7-30FC-971B-5125-919888C3F5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>
            <a:extLst>
              <a:ext uri="{FF2B5EF4-FFF2-40B4-BE49-F238E27FC236}">
                <a16:creationId xmlns:a16="http://schemas.microsoft.com/office/drawing/2014/main" id="{A3A4B405-F69B-D815-2E49-6C8056B406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147" y="4197143"/>
            <a:ext cx="5355704" cy="64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FORMA-TRIBUTARIA---LOGO-ATUALIZADA-01.png">
            <a:extLst>
              <a:ext uri="{FF2B5EF4-FFF2-40B4-BE49-F238E27FC236}">
                <a16:creationId xmlns:a16="http://schemas.microsoft.com/office/drawing/2014/main" id="{3B28C110-3BFA-587B-0AB7-2C8449D0C3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8427" y="8630"/>
            <a:ext cx="3941972" cy="9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750FBF7-A859-B892-4A4B-B95F5350F950}"/>
              </a:ext>
            </a:extLst>
          </p:cNvPr>
          <p:cNvSpPr txBox="1"/>
          <p:nvPr/>
        </p:nvSpPr>
        <p:spPr>
          <a:xfrm>
            <a:off x="1651590" y="1427153"/>
            <a:ext cx="4550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E5E5"/>
                </a:solidFill>
                <a:latin typeface="Montserrat" panose="00000500000000000000" pitchFamily="2" charset="0"/>
              </a:rPr>
              <a:t>REFORMA TRIBUTÁRIA E NOVO ARCABOUÇO FISCAL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7A0D7A-DCCC-420E-BA27-2D502AD47070}"/>
              </a:ext>
            </a:extLst>
          </p:cNvPr>
          <p:cNvSpPr txBox="1"/>
          <p:nvPr/>
        </p:nvSpPr>
        <p:spPr>
          <a:xfrm>
            <a:off x="4571999" y="2812148"/>
            <a:ext cx="215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ontserrat" panose="00000500000000000000" pitchFamily="2" charset="0"/>
              </a:rPr>
              <a:t>Willian Oliveira</a:t>
            </a:r>
          </a:p>
        </p:txBody>
      </p:sp>
    </p:spTree>
    <p:extLst>
      <p:ext uri="{BB962C8B-B14F-4D97-AF65-F5344CB8AC3E}">
        <p14:creationId xmlns:p14="http://schemas.microsoft.com/office/powerpoint/2010/main" val="305503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420DB0F-7E59-C360-42FE-2A78882B2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F69D2DE-6648-AF2F-9BE1-59421A54DE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7932CA-BB17-5AC9-7747-85FBFBC4A3BB}"/>
              </a:ext>
            </a:extLst>
          </p:cNvPr>
          <p:cNvSpPr txBox="1"/>
          <p:nvPr/>
        </p:nvSpPr>
        <p:spPr>
          <a:xfrm>
            <a:off x="856343" y="1530015"/>
            <a:ext cx="7789946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VIII - serviço de exploração de via, mediante cobrança de valor a qualquer título, incluindo tarifas, pedágios e quaisquer outras formas de cobrança, o território de cada Município e Estado, ou do Distrito Federal,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proporcionalmente à correspondente extensão da via explorada</a:t>
            </a:r>
            <a:r>
              <a:rPr lang="pt-BR" sz="2000" dirty="0">
                <a:effectLst/>
                <a:latin typeface="Arial" panose="020B0604020202020204" pitchFamily="34" charset="0"/>
              </a:rPr>
              <a:t>;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5B2F6A-ED20-DD62-FB4B-7CC2CD079D62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314256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858BAC3-5DA9-40E7-3761-482E84A4D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D5EB6A1-122C-C41B-1AF3-5560AA3517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9CCBE5-DBD4-EDC9-796B-D7530DDE9881}"/>
              </a:ext>
            </a:extLst>
          </p:cNvPr>
          <p:cNvSpPr txBox="1"/>
          <p:nvPr/>
        </p:nvSpPr>
        <p:spPr>
          <a:xfrm>
            <a:off x="856343" y="1530015"/>
            <a:ext cx="7789946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IX - serviço de telefonia fixa e demais serviços de comunicação prestados por meio de cabos, fios, fibras e meios similares, o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de instalação do terminal</a:t>
            </a:r>
            <a:r>
              <a:rPr lang="pt-BR" sz="2000" dirty="0">
                <a:effectLst/>
                <a:latin typeface="Arial" panose="020B0604020202020204" pitchFamily="34" charset="0"/>
              </a:rPr>
              <a:t>; e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E2E100-1429-D83E-0135-AF8634EF7463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150013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DD2355C-5A72-E0A6-75B2-8B77CB82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79553B3-4C2A-9833-48EE-F650C1BF49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1BA4E1B-2E35-09DB-38AB-0DEF72239162}"/>
              </a:ext>
            </a:extLst>
          </p:cNvPr>
          <p:cNvSpPr txBox="1"/>
          <p:nvPr/>
        </p:nvSpPr>
        <p:spPr>
          <a:xfrm>
            <a:off x="856343" y="1530015"/>
            <a:ext cx="778994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 X - demais serviços e demais bens móveis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imateriais</a:t>
            </a:r>
            <a:r>
              <a:rPr lang="pt-BR" sz="2000" dirty="0">
                <a:effectLst/>
                <a:latin typeface="Arial" panose="020B0604020202020204" pitchFamily="34" charset="0"/>
              </a:rPr>
              <a:t>, inclusive direitos, o local do domicílio principal do: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a)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adquirente</a:t>
            </a:r>
            <a:r>
              <a:rPr lang="pt-BR" sz="2000" dirty="0">
                <a:effectLst/>
                <a:latin typeface="Arial" panose="020B0604020202020204" pitchFamily="34" charset="0"/>
              </a:rPr>
              <a:t>, nas operações onerosas;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b)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destinatário</a:t>
            </a:r>
            <a:r>
              <a:rPr lang="pt-BR" sz="2000" dirty="0">
                <a:effectLst/>
                <a:latin typeface="Arial" panose="020B0604020202020204" pitchFamily="34" charset="0"/>
              </a:rPr>
              <a:t>, nas operações não onerosas.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692F92-4875-75C2-A7AD-EABE7053CE5E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66461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C6DED28-A7B1-1C2C-9A42-1E61A6FB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76BA603-870C-DE91-14A6-D2E3C43908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9EB396-81CF-7276-CEC4-4B561C0C2DDF}"/>
              </a:ext>
            </a:extLst>
          </p:cNvPr>
          <p:cNvSpPr txBox="1"/>
          <p:nvPr/>
        </p:nvSpPr>
        <p:spPr>
          <a:xfrm>
            <a:off x="856343" y="1530015"/>
            <a:ext cx="7789946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Art. 11.</a:t>
            </a:r>
            <a:r>
              <a:rPr lang="pt-BR" sz="2000" b="1" dirty="0">
                <a:effectLst/>
                <a:latin typeface="Arial" panose="020B0604020202020204" pitchFamily="34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</a:rPr>
              <a:t>Considera-se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local da operação</a:t>
            </a:r>
            <a:r>
              <a:rPr lang="pt-BR" sz="2000" dirty="0">
                <a:effectLst/>
                <a:latin typeface="Arial" panose="020B0604020202020204" pitchFamily="34" charset="0"/>
              </a:rPr>
              <a:t> com:</a:t>
            </a:r>
            <a:endParaRPr lang="pt-BR" sz="2000" dirty="0">
              <a:effectLst/>
            </a:endParaRP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 X - demais serviços e demais bens móveis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imateriais</a:t>
            </a:r>
            <a:r>
              <a:rPr lang="pt-BR" sz="2000" dirty="0">
                <a:effectLst/>
                <a:latin typeface="Arial" panose="020B0604020202020204" pitchFamily="34" charset="0"/>
              </a:rPr>
              <a:t>, inclusive direitos, o local do domicílio principal do: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a)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adquirente</a:t>
            </a:r>
            <a:r>
              <a:rPr lang="pt-BR" sz="2000" dirty="0">
                <a:effectLst/>
                <a:latin typeface="Arial" panose="020B0604020202020204" pitchFamily="34" charset="0"/>
              </a:rPr>
              <a:t>, nas operações onerosas;</a:t>
            </a:r>
          </a:p>
          <a:p>
            <a:pPr algn="just" fontAlgn="base" hangingPunct="0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dirty="0">
                <a:effectLst/>
                <a:latin typeface="Arial" panose="020B0604020202020204" pitchFamily="34" charset="0"/>
              </a:rPr>
              <a:t>b)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destinatário</a:t>
            </a:r>
            <a:r>
              <a:rPr lang="pt-BR" sz="2000" dirty="0">
                <a:effectLst/>
                <a:latin typeface="Arial" panose="020B0604020202020204" pitchFamily="34" charset="0"/>
              </a:rPr>
              <a:t>, nas operações não onerosas.</a:t>
            </a:r>
            <a:endParaRPr lang="pt-BR" sz="2000" dirty="0"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943CF8-2A6C-695C-A621-1E957B446112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Critério Espacial</a:t>
            </a:r>
          </a:p>
        </p:txBody>
      </p:sp>
    </p:spTree>
    <p:extLst>
      <p:ext uri="{BB962C8B-B14F-4D97-AF65-F5344CB8AC3E}">
        <p14:creationId xmlns:p14="http://schemas.microsoft.com/office/powerpoint/2010/main" val="311006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2C22887-2B62-2A03-0D46-DF1EC989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7202501-8947-4A1B-0C55-3000B0A603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B5BD0E-0E21-55DD-6836-6DAF4C483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471"/>
            <a:ext cx="8034464" cy="39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1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BC275A1-23C5-14EF-0AAE-A8A0D661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5216C218-C3FD-0FA1-174E-C48A24F7BB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>
            <a:extLst>
              <a:ext uri="{FF2B5EF4-FFF2-40B4-BE49-F238E27FC236}">
                <a16:creationId xmlns:a16="http://schemas.microsoft.com/office/drawing/2014/main" id="{05DCD6B4-7935-0A76-A23B-C9DE7793959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218" y="2799499"/>
            <a:ext cx="5426151" cy="7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FORMA-TRIBUTARIA---LOGO-ATUALIZADA-01.png">
            <a:extLst>
              <a:ext uri="{FF2B5EF4-FFF2-40B4-BE49-F238E27FC236}">
                <a16:creationId xmlns:a16="http://schemas.microsoft.com/office/drawing/2014/main" id="{50A2E0B8-81FC-2605-875C-41EDB891E9A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25" y="228915"/>
            <a:ext cx="7048500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9910CE4-2A9B-3570-9149-8BB0DD497E3F}"/>
              </a:ext>
            </a:extLst>
          </p:cNvPr>
          <p:cNvSpPr txBox="1"/>
          <p:nvPr/>
        </p:nvSpPr>
        <p:spPr>
          <a:xfrm>
            <a:off x="1554689" y="3618846"/>
            <a:ext cx="306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820A9AE-3193-F708-415C-2B9818CB88B6}"/>
              </a:ext>
            </a:extLst>
          </p:cNvPr>
          <p:cNvSpPr/>
          <p:nvPr/>
        </p:nvSpPr>
        <p:spPr>
          <a:xfrm>
            <a:off x="1692086" y="4340572"/>
            <a:ext cx="455288" cy="455288"/>
          </a:xfrm>
          <a:custGeom>
            <a:avLst/>
            <a:gdLst/>
            <a:ahLst/>
            <a:cxnLst/>
            <a:rect l="l" t="t" r="r" b="b"/>
            <a:pathLst>
              <a:path w="1400609" h="1400609">
                <a:moveTo>
                  <a:pt x="0" y="0"/>
                </a:moveTo>
                <a:lnTo>
                  <a:pt x="1400609" y="0"/>
                </a:lnTo>
                <a:lnTo>
                  <a:pt x="1400609" y="1400609"/>
                </a:lnTo>
                <a:lnTo>
                  <a:pt x="0" y="1400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B075735-C774-378D-B3C4-B125C676C79A}"/>
              </a:ext>
            </a:extLst>
          </p:cNvPr>
          <p:cNvSpPr/>
          <p:nvPr/>
        </p:nvSpPr>
        <p:spPr>
          <a:xfrm>
            <a:off x="4047534" y="4281180"/>
            <a:ext cx="574071" cy="574071"/>
          </a:xfrm>
          <a:custGeom>
            <a:avLst/>
            <a:gdLst/>
            <a:ahLst/>
            <a:cxnLst/>
            <a:rect l="l" t="t" r="r" b="b"/>
            <a:pathLst>
              <a:path w="1766023" h="1766023">
                <a:moveTo>
                  <a:pt x="0" y="0"/>
                </a:moveTo>
                <a:lnTo>
                  <a:pt x="1766023" y="0"/>
                </a:lnTo>
                <a:lnTo>
                  <a:pt x="1766023" y="1766023"/>
                </a:lnTo>
                <a:lnTo>
                  <a:pt x="0" y="17660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4B30FD-020E-23E6-C1AA-CCCF367E9F4C}"/>
              </a:ext>
            </a:extLst>
          </p:cNvPr>
          <p:cNvSpPr txBox="1"/>
          <p:nvPr/>
        </p:nvSpPr>
        <p:spPr>
          <a:xfrm>
            <a:off x="1534114" y="4393244"/>
            <a:ext cx="306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solidFill>
                  <a:schemeClr val="bg1"/>
                </a:solidFill>
              </a:rPr>
              <a:t>willianoliveiracwb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1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CE2A983-788C-27C8-84D7-38CD41DEE194}"/>
              </a:ext>
            </a:extLst>
          </p:cNvPr>
          <p:cNvSpPr txBox="1"/>
          <p:nvPr/>
        </p:nvSpPr>
        <p:spPr>
          <a:xfrm>
            <a:off x="3111260" y="385313"/>
            <a:ext cx="525622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6C00"/>
                </a:solidFill>
                <a:latin typeface="Montserrat" panose="00000500000000000000" pitchFamily="2" charset="0"/>
              </a:rPr>
              <a:t>Willian Oliveira</a:t>
            </a:r>
          </a:p>
          <a:p>
            <a:endParaRPr lang="pt-BR" sz="2800" b="1" dirty="0">
              <a:solidFill>
                <a:srgbClr val="00B0F0"/>
              </a:solidFill>
              <a:latin typeface="Montserrat" panose="00000500000000000000" pitchFamily="2" charset="0"/>
            </a:endParaRPr>
          </a:p>
          <a:p>
            <a:endParaRPr lang="pt-BR" sz="6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Auditor Fiscal do Município de Curitiba;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Gerente de Fiscalização do ISS;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Membro do Conselho Municipal de Contribuintes;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Mestre e Doutorando em Planejamento e Governança Pública (UTFPR)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Mestre em Administração Autárquica (IPB/Portugal);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Membro do </a:t>
            </a:r>
            <a:r>
              <a:rPr lang="pt-BR" sz="1750" dirty="0" err="1">
                <a:latin typeface="Montserrat" panose="00000500000000000000" pitchFamily="2" charset="0"/>
              </a:rPr>
              <a:t>Pré</a:t>
            </a:r>
            <a:r>
              <a:rPr lang="pt-BR" sz="1750" dirty="0">
                <a:latin typeface="Montserrat" panose="00000500000000000000" pitchFamily="2" charset="0"/>
              </a:rPr>
              <a:t>-Comitê Gestor do IBS;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50" dirty="0">
                <a:latin typeface="Montserrat" panose="00000500000000000000" pitchFamily="2" charset="0"/>
              </a:rPr>
              <a:t>Membro do GT-7 (ISS e IBS) da ABRASF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8E9B4E-8D40-0C40-67DA-FD1A40097B31}"/>
              </a:ext>
            </a:extLst>
          </p:cNvPr>
          <p:cNvCxnSpPr/>
          <p:nvPr/>
        </p:nvCxnSpPr>
        <p:spPr>
          <a:xfrm>
            <a:off x="3232298" y="942753"/>
            <a:ext cx="129008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CC7F0BD-7F5F-3201-C0D0-95B5BC3F31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45" t="15661" r="13709" b="3492"/>
          <a:stretch/>
        </p:blipFill>
        <p:spPr>
          <a:xfrm>
            <a:off x="7263" y="58057"/>
            <a:ext cx="2764971" cy="42309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9828380-5EC9-A65F-1ED6-7E452798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46AD7BD1-7F30-CE08-F23B-E6F4336B0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sss.png">
            <a:extLst>
              <a:ext uri="{FF2B5EF4-FFF2-40B4-BE49-F238E27FC236}">
                <a16:creationId xmlns:a16="http://schemas.microsoft.com/office/drawing/2014/main" id="{923C15F5-B3FB-C4B7-4CE0-1C493C1A2B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147" y="4197143"/>
            <a:ext cx="5355704" cy="64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REFORMA-TRIBUTARIA---LOGO-ATUALIZADA-01.png">
            <a:extLst>
              <a:ext uri="{FF2B5EF4-FFF2-40B4-BE49-F238E27FC236}">
                <a16:creationId xmlns:a16="http://schemas.microsoft.com/office/drawing/2014/main" id="{22EFE1C9-A623-DE3E-B7F6-A53AAE6C22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8427" y="8630"/>
            <a:ext cx="3941972" cy="9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FF25785-3DAD-390E-AEAF-B13CCC9C4A9A}"/>
              </a:ext>
            </a:extLst>
          </p:cNvPr>
          <p:cNvSpPr txBox="1"/>
          <p:nvPr/>
        </p:nvSpPr>
        <p:spPr>
          <a:xfrm>
            <a:off x="1651590" y="1427153"/>
            <a:ext cx="4550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E5E5"/>
                </a:solidFill>
                <a:latin typeface="Montserrat" panose="00000500000000000000" pitchFamily="2" charset="0"/>
              </a:rPr>
              <a:t>BEM VINDOS!</a:t>
            </a:r>
          </a:p>
          <a:p>
            <a:pPr algn="ctr"/>
            <a:endParaRPr lang="pt-BR" sz="2800" b="1" dirty="0">
              <a:solidFill>
                <a:srgbClr val="00E5E5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2800" b="1" dirty="0">
                <a:solidFill>
                  <a:srgbClr val="00E5E5"/>
                </a:solidFill>
                <a:latin typeface="Montserrat" panose="00000500000000000000" pitchFamily="2" charset="0"/>
              </a:rPr>
              <a:t>FIQUEM À VONTADE PARA TIRAR DÚVIDAS AO LONGO DA AULA</a:t>
            </a:r>
          </a:p>
        </p:txBody>
      </p:sp>
    </p:spTree>
    <p:extLst>
      <p:ext uri="{BB962C8B-B14F-4D97-AF65-F5344CB8AC3E}">
        <p14:creationId xmlns:p14="http://schemas.microsoft.com/office/powerpoint/2010/main" val="147935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79BCB39-48F0-DFC5-7E81-9F5011828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2E3CD2A-71A9-D062-04E7-13FA887BC0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1280D2E-92E0-B422-BFD1-FAEA05037AC4}"/>
              </a:ext>
            </a:extLst>
          </p:cNvPr>
          <p:cNvSpPr txBox="1"/>
          <p:nvPr/>
        </p:nvSpPr>
        <p:spPr>
          <a:xfrm>
            <a:off x="856343" y="1530015"/>
            <a:ext cx="6429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2060"/>
                </a:solidFill>
              </a:rPr>
              <a:t>Emenda Constitucional n.º 132/2023</a:t>
            </a:r>
          </a:p>
          <a:p>
            <a:pPr algn="just"/>
            <a:endParaRPr lang="pt-BR" sz="18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2060"/>
                </a:solidFill>
              </a:rPr>
              <a:t>Lei Complementar n.º 214/2025 (Institui IBS/CBS)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2060"/>
                </a:solidFill>
              </a:rPr>
              <a:t>PLP 108/2024 (Institui o CG-IBS) aprovado na Câmara e enviado para o Senado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18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2060"/>
                </a:solidFill>
              </a:rPr>
              <a:t>Regulamentações diversas...</a:t>
            </a:r>
            <a:endParaRPr lang="pt-BR" sz="1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AEB7E6-6C0F-2B60-FE0F-1D34D57D6BB8}"/>
              </a:ext>
            </a:extLst>
          </p:cNvPr>
          <p:cNvSpPr txBox="1"/>
          <p:nvPr/>
        </p:nvSpPr>
        <p:spPr>
          <a:xfrm>
            <a:off x="856343" y="538815"/>
            <a:ext cx="729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Reforma até o momento!</a:t>
            </a:r>
          </a:p>
        </p:txBody>
      </p:sp>
    </p:spTree>
    <p:extLst>
      <p:ext uri="{BB962C8B-B14F-4D97-AF65-F5344CB8AC3E}">
        <p14:creationId xmlns:p14="http://schemas.microsoft.com/office/powerpoint/2010/main" val="40088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FAB27FE-BDF6-94B5-8627-9027D17A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8DBF4F9-DAC5-5FFE-D568-764C44EF98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: Canto Dobrado 11">
            <a:extLst>
              <a:ext uri="{FF2B5EF4-FFF2-40B4-BE49-F238E27FC236}">
                <a16:creationId xmlns:a16="http://schemas.microsoft.com/office/drawing/2014/main" id="{A5BA0FF4-4C9B-AEC5-88F3-01071D7A3BF0}"/>
              </a:ext>
            </a:extLst>
          </p:cNvPr>
          <p:cNvSpPr/>
          <p:nvPr/>
        </p:nvSpPr>
        <p:spPr>
          <a:xfrm>
            <a:off x="1126699" y="1061688"/>
            <a:ext cx="4487023" cy="3186221"/>
          </a:xfrm>
          <a:prstGeom prst="foldedCorner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BBDF415-D089-E78B-C2B1-D356D5C0E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1" y="723088"/>
            <a:ext cx="4691930" cy="38209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39900D-6553-309E-1ABC-E6D06B7F965C}"/>
              </a:ext>
            </a:extLst>
          </p:cNvPr>
          <p:cNvSpPr txBox="1"/>
          <p:nvPr/>
        </p:nvSpPr>
        <p:spPr>
          <a:xfrm>
            <a:off x="1349902" y="438534"/>
            <a:ext cx="686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R$ 1,4 trilhão em 2024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798DBA5-2D35-B5BE-8359-33735FFF9671}"/>
              </a:ext>
            </a:extLst>
          </p:cNvPr>
          <p:cNvSpPr txBox="1"/>
          <p:nvPr/>
        </p:nvSpPr>
        <p:spPr>
          <a:xfrm>
            <a:off x="6071939" y="1602254"/>
            <a:ext cx="7290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Reforma</a:t>
            </a:r>
          </a:p>
          <a:p>
            <a:r>
              <a:rPr lang="pt-BR" sz="4000" b="1" dirty="0"/>
              <a:t>Sobre o</a:t>
            </a:r>
          </a:p>
          <a:p>
            <a:r>
              <a:rPr lang="pt-BR" sz="4000" b="1" dirty="0"/>
              <a:t>Consumo</a:t>
            </a:r>
          </a:p>
        </p:txBody>
      </p:sp>
    </p:spTree>
    <p:extLst>
      <p:ext uri="{BB962C8B-B14F-4D97-AF65-F5344CB8AC3E}">
        <p14:creationId xmlns:p14="http://schemas.microsoft.com/office/powerpoint/2010/main" val="263172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3014D62-B52E-6E5D-2FD0-C0992A7DD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7BEE92C-F1A1-C01A-0E18-09231AF7CC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C9D537E-3E81-D959-B697-1C9E3204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57" y="1015446"/>
            <a:ext cx="7290686" cy="3112608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D1504E4B-96D4-0F69-3009-F2E2662BE545}"/>
              </a:ext>
            </a:extLst>
          </p:cNvPr>
          <p:cNvSpPr txBox="1"/>
          <p:nvPr/>
        </p:nvSpPr>
        <p:spPr>
          <a:xfrm>
            <a:off x="3258177" y="307560"/>
            <a:ext cx="290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IVA - Dual</a:t>
            </a:r>
          </a:p>
        </p:txBody>
      </p:sp>
    </p:spTree>
    <p:extLst>
      <p:ext uri="{BB962C8B-B14F-4D97-AF65-F5344CB8AC3E}">
        <p14:creationId xmlns:p14="http://schemas.microsoft.com/office/powerpoint/2010/main" val="108538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B3AF07B-5931-AB9F-D55B-D938647C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9866F31-C354-FA4F-BE3C-3CC5C864C2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5ABA73-3F7E-927D-AB3D-6C4D68769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45" y="189716"/>
            <a:ext cx="6134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24558D8-AA86-EFB3-3AD9-25BBFF2C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F25AF81-4C91-FF93-90D2-4F543D8797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3B41AA-A7F5-90C0-C067-F85EC231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39" y="404931"/>
            <a:ext cx="58197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71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784</Words>
  <Application>Microsoft Office PowerPoint</Application>
  <PresentationFormat>Apresentação na tela (16:9)</PresentationFormat>
  <Paragraphs>96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Clarissa Mendes</dc:creator>
  <cp:lastModifiedBy>Willian Batista de Oliveira</cp:lastModifiedBy>
  <cp:revision>23</cp:revision>
  <dcterms:modified xsi:type="dcterms:W3CDTF">2025-05-17T02:15:05Z</dcterms:modified>
</cp:coreProperties>
</file>